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80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932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18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211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03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5007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7587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245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164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497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976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047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54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611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296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449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A42F-BD0B-4A51-88D0-88E00705510D}" type="datetimeFigureOut">
              <a:rPr lang="fa-IR" smtClean="0"/>
              <a:t>16/05/1444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6D6EAB7-13AB-41B5-9E59-83BEE3877D6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539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1D6F-2946-4EE5-9AB1-91D586C80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528" y="1160865"/>
            <a:ext cx="7766936" cy="1101072"/>
          </a:xfrm>
        </p:spPr>
        <p:txBody>
          <a:bodyPr/>
          <a:lstStyle/>
          <a:p>
            <a:r>
              <a:rPr lang="fa-IR" sz="7200" dirty="0">
                <a:cs typeface="2  Davat" panose="00000400000000000000" pitchFamily="2" charset="-78"/>
              </a:rPr>
              <a:t>بسم الله الرحمن الرحیم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F1955-C288-4A5A-9EFB-1DEF38872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62727"/>
            <a:ext cx="7766936" cy="36525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3600" b="1" dirty="0">
                <a:cs typeface="2  Davat" panose="00000400000000000000" pitchFamily="2" charset="-78"/>
              </a:rPr>
              <a:t>قواعد درس پنجم عربی هشتم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3600" b="1" dirty="0">
                <a:cs typeface="2  Davat" panose="00000400000000000000" pitchFamily="2" charset="-78"/>
              </a:rPr>
              <a:t>کاربرد حرف « ما 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3600" b="1" dirty="0">
                <a:cs typeface="2  Davat" panose="00000400000000000000" pitchFamily="2" charset="-78"/>
              </a:rPr>
              <a:t>« ما » استفهامیه یا پرسشی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3600" b="1" dirty="0">
                <a:cs typeface="2  Davat" panose="00000400000000000000" pitchFamily="2" charset="-78"/>
              </a:rPr>
              <a:t>« ما » منفی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235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A567-B4EE-4C7B-BAB2-E78F0EBD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937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dirty="0">
                <a:cs typeface="2  Davat" panose="00000400000000000000" pitchFamily="2" charset="-78"/>
              </a:rPr>
              <a:t>«ما استفهامیه 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E11C-58B3-4A8C-B7B7-EB0F8CD0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629" y="1296537"/>
            <a:ext cx="8596668" cy="49518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کلمه پرسشی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« ما » </a:t>
            </a:r>
            <a:r>
              <a:rPr lang="fa-IR" sz="2800" b="1" dirty="0">
                <a:cs typeface="B Badr" panose="00000400000000000000" pitchFamily="2" charset="-78"/>
              </a:rPr>
              <a:t>به معنی « چه ؟ چه چیز ؟ چیست ؟ » است </a:t>
            </a:r>
            <a:r>
              <a:rPr lang="en-US" sz="2800" b="1" dirty="0">
                <a:cs typeface="B Bad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b="1" dirty="0">
                <a:cs typeface="B Badr" panose="00000400000000000000" pitchFamily="2" charset="-78"/>
              </a:rPr>
              <a:t>از « ما پرسشی » برای سوال از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( اشیاء) </a:t>
            </a:r>
            <a:r>
              <a:rPr lang="fa-IR" sz="2800" b="1" dirty="0">
                <a:cs typeface="B Badr" panose="00000400000000000000" pitchFamily="2" charset="-78"/>
              </a:rPr>
              <a:t>استفاده می شود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هذا ؟ هذا کِتابٌ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b="1" dirty="0">
                <a:cs typeface="B Badr" panose="00000400000000000000" pitchFamily="2" charset="-78"/>
              </a:rPr>
              <a:t>از « ما پرسشی » برای سوال از </a:t>
            </a:r>
            <a:r>
              <a:rPr lang="fa-IR" sz="2800" b="1" dirty="0">
                <a:solidFill>
                  <a:schemeClr val="accent1"/>
                </a:solidFill>
                <a:cs typeface="B Badr" panose="00000400000000000000" pitchFamily="2" charset="-78"/>
              </a:rPr>
              <a:t>غیر عاقل</a:t>
            </a:r>
            <a:r>
              <a:rPr lang="fa-IR" sz="2800" b="1" dirty="0">
                <a:cs typeface="B Badr" panose="00000400000000000000" pitchFamily="2" charset="-78"/>
              </a:rPr>
              <a:t> ( غیر انسان ) یا برای سوال از </a:t>
            </a:r>
            <a:r>
              <a:rPr lang="fa-IR" sz="2800" b="1" dirty="0">
                <a:solidFill>
                  <a:schemeClr val="accent1"/>
                </a:solidFill>
                <a:cs typeface="B Badr" panose="00000400000000000000" pitchFamily="2" charset="-78"/>
              </a:rPr>
              <a:t>حقیقت چیزی </a:t>
            </a:r>
            <a:r>
              <a:rPr lang="fa-IR" sz="2800" b="1" dirty="0">
                <a:solidFill>
                  <a:schemeClr val="tx1"/>
                </a:solidFill>
                <a:cs typeface="B Badr" panose="00000400000000000000" pitchFamily="2" charset="-78"/>
              </a:rPr>
              <a:t>استفاده می شود </a:t>
            </a:r>
            <a:r>
              <a:rPr lang="fa-IR" sz="2800" b="1" dirty="0">
                <a:cs typeface="B Badr" panose="00000400000000000000" pitchFamily="2" charset="-78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تِلکَ ؟ تِلکَ شَجَرَةٌ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فِی یَدِکِ ؟ فِی یَدی قَلَمٌ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400" dirty="0">
              <a:cs typeface="B Badr" panose="00000400000000000000" pitchFamily="2" charset="-7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a-IR" sz="24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442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AEE0-04BA-40E8-B632-C8D2F3F7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887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cs typeface="2  Davat" panose="00000400000000000000" pitchFamily="2" charset="-78"/>
              </a:rPr>
              <a:t>«ما » منفی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E423-5B8D-47FB-991C-2771F8037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69789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هرگاه حرف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« ما » </a:t>
            </a:r>
            <a:r>
              <a:rPr lang="fa-IR" sz="2800" b="1" dirty="0">
                <a:cs typeface="B Badr" panose="00000400000000000000" pitchFamily="2" charset="-78"/>
              </a:rPr>
              <a:t>بر سر </a:t>
            </a:r>
            <a:r>
              <a:rPr lang="fa-IR" sz="2800" b="1" dirty="0">
                <a:solidFill>
                  <a:schemeClr val="accent2"/>
                </a:solidFill>
                <a:cs typeface="B Badr" panose="00000400000000000000" pitchFamily="2" charset="-78"/>
              </a:rPr>
              <a:t>فعل ماضی </a:t>
            </a:r>
            <a:r>
              <a:rPr lang="fa-IR" sz="2800" b="1" dirty="0">
                <a:cs typeface="B Badr" panose="00000400000000000000" pitchFamily="2" charset="-78"/>
              </a:rPr>
              <a:t>بیاید آن را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«  منفی » </a:t>
            </a:r>
            <a:r>
              <a:rPr lang="fa-IR" sz="2800" b="1" dirty="0">
                <a:cs typeface="B Badr" panose="00000400000000000000" pitchFamily="2" charset="-78"/>
              </a:rPr>
              <a:t>می کند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+ فعل ماضی                          ماضی منفی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ذَهَبتُ                              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 ما </a:t>
            </a:r>
            <a:r>
              <a:rPr lang="fa-IR" sz="2800" b="1" dirty="0">
                <a:cs typeface="B Badr" panose="00000400000000000000" pitchFamily="2" charset="-78"/>
              </a:rPr>
              <a:t>ذَهَبتُ                             نرفتم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جَلَسوا                              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جَلَسوا                            ننشستند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b="1" dirty="0">
                <a:cs typeface="B Badr" panose="00000400000000000000" pitchFamily="2" charset="-78"/>
              </a:rPr>
              <a:t>هر گاه حرف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«ما» </a:t>
            </a:r>
            <a:r>
              <a:rPr lang="fa-IR" sz="2800" b="1" dirty="0">
                <a:cs typeface="B Badr" panose="00000400000000000000" pitchFamily="2" charset="-78"/>
              </a:rPr>
              <a:t>قبل از </a:t>
            </a:r>
            <a:r>
              <a:rPr lang="fa-IR" sz="2800" b="1" u="sng" dirty="0">
                <a:cs typeface="B Badr" panose="00000400000000000000" pitchFamily="2" charset="-78"/>
              </a:rPr>
              <a:t>اسمی</a:t>
            </a:r>
            <a:r>
              <a:rPr lang="fa-IR" sz="2800" b="1" dirty="0">
                <a:cs typeface="B Badr" panose="00000400000000000000" pitchFamily="2" charset="-78"/>
              </a:rPr>
              <a:t> بیاید آن را</a:t>
            </a:r>
            <a:r>
              <a:rPr lang="fa-IR" sz="2800" b="1" u="sng" dirty="0">
                <a:cs typeface="B Badr" panose="00000400000000000000" pitchFamily="2" charset="-78"/>
              </a:rPr>
              <a:t> </a:t>
            </a:r>
            <a:r>
              <a:rPr lang="fa-IR" sz="2800" b="1" u="sng" dirty="0">
                <a:solidFill>
                  <a:schemeClr val="accent1"/>
                </a:solidFill>
                <a:cs typeface="B Badr" panose="00000400000000000000" pitchFamily="2" charset="-78"/>
              </a:rPr>
              <a:t>پرسشی</a:t>
            </a:r>
            <a:r>
              <a:rPr lang="fa-IR" sz="2800" b="1" u="sng" dirty="0">
                <a:cs typeface="B Badr" panose="00000400000000000000" pitchFamily="2" charset="-78"/>
              </a:rPr>
              <a:t> </a:t>
            </a:r>
            <a:r>
              <a:rPr lang="fa-IR" sz="2800" b="1" dirty="0">
                <a:cs typeface="B Badr" panose="00000400000000000000" pitchFamily="2" charset="-78"/>
              </a:rPr>
              <a:t>می کند و هرگاه حرف</a:t>
            </a:r>
            <a:endParaRPr lang="fa-IR" sz="2800" b="1" dirty="0">
              <a:solidFill>
                <a:schemeClr val="accent5"/>
              </a:solidFill>
              <a:cs typeface="B Badr" panose="00000400000000000000" pitchFamily="2" charset="-7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« ما » </a:t>
            </a:r>
            <a:r>
              <a:rPr lang="fa-IR" sz="2800" b="1" dirty="0">
                <a:cs typeface="B Badr" panose="00000400000000000000" pitchFamily="2" charset="-78"/>
              </a:rPr>
              <a:t>قبل از </a:t>
            </a:r>
            <a:r>
              <a:rPr lang="fa-IR" sz="2800" b="1" u="sng" dirty="0">
                <a:cs typeface="B Badr" panose="00000400000000000000" pitchFamily="2" charset="-78"/>
              </a:rPr>
              <a:t>فعل ماضی </a:t>
            </a:r>
            <a:r>
              <a:rPr lang="fa-IR" sz="2800" b="1" dirty="0">
                <a:cs typeface="B Badr" panose="00000400000000000000" pitchFamily="2" charset="-78"/>
              </a:rPr>
              <a:t>بیاید آن را</a:t>
            </a:r>
            <a:r>
              <a:rPr lang="fa-IR" sz="2800" b="1" dirty="0">
                <a:solidFill>
                  <a:schemeClr val="accent1"/>
                </a:solidFill>
                <a:cs typeface="B Badr" panose="00000400000000000000" pitchFamily="2" charset="-78"/>
              </a:rPr>
              <a:t> </a:t>
            </a:r>
            <a:r>
              <a:rPr lang="fa-IR" sz="2800" b="1" u="sng" dirty="0">
                <a:solidFill>
                  <a:schemeClr val="accent1"/>
                </a:solidFill>
                <a:cs typeface="B Badr" panose="00000400000000000000" pitchFamily="2" charset="-78"/>
              </a:rPr>
              <a:t>منفی</a:t>
            </a:r>
            <a:r>
              <a:rPr lang="fa-IR" sz="2800" b="1" dirty="0">
                <a:solidFill>
                  <a:schemeClr val="accent1"/>
                </a:solidFill>
                <a:cs typeface="B Badr" panose="00000400000000000000" pitchFamily="2" charset="-78"/>
              </a:rPr>
              <a:t> </a:t>
            </a:r>
            <a:r>
              <a:rPr lang="fa-IR" sz="2800" b="1" dirty="0">
                <a:cs typeface="B Badr" panose="00000400000000000000" pitchFamily="2" charset="-78"/>
              </a:rPr>
              <a:t>می کند . </a:t>
            </a:r>
          </a:p>
          <a:p>
            <a:pPr marL="0" indent="0">
              <a:buNone/>
            </a:pPr>
            <a:endParaRPr lang="fa-IR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098389F-2291-4ABB-AE9D-E46850B83913}"/>
              </a:ext>
            </a:extLst>
          </p:cNvPr>
          <p:cNvCxnSpPr/>
          <p:nvPr/>
        </p:nvCxnSpPr>
        <p:spPr>
          <a:xfrm flipH="1">
            <a:off x="5758959" y="2774451"/>
            <a:ext cx="1391479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A045018-57CC-4599-A1DC-1B27A0C1EB08}"/>
              </a:ext>
            </a:extLst>
          </p:cNvPr>
          <p:cNvCxnSpPr/>
          <p:nvPr/>
        </p:nvCxnSpPr>
        <p:spPr>
          <a:xfrm flipH="1">
            <a:off x="6609669" y="3531803"/>
            <a:ext cx="169627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2D75DD-851E-4108-ABEA-51A86945CB57}"/>
              </a:ext>
            </a:extLst>
          </p:cNvPr>
          <p:cNvCxnSpPr/>
          <p:nvPr/>
        </p:nvCxnSpPr>
        <p:spPr>
          <a:xfrm flipH="1">
            <a:off x="2986880" y="3531803"/>
            <a:ext cx="169627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C7664E7-4F0D-4DE1-993B-ADB518A30C0C}"/>
              </a:ext>
            </a:extLst>
          </p:cNvPr>
          <p:cNvCxnSpPr/>
          <p:nvPr/>
        </p:nvCxnSpPr>
        <p:spPr>
          <a:xfrm flipH="1">
            <a:off x="6473192" y="4282923"/>
            <a:ext cx="169627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0CB33C-3702-4610-B9FC-E300EE3EBE95}"/>
              </a:ext>
            </a:extLst>
          </p:cNvPr>
          <p:cNvCxnSpPr/>
          <p:nvPr/>
        </p:nvCxnSpPr>
        <p:spPr>
          <a:xfrm flipH="1">
            <a:off x="3199410" y="4282923"/>
            <a:ext cx="169627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13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35CD-3DB9-63EA-0179-E855C454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>
                <a:cs typeface="2  Davat" panose="00000400000000000000" pitchFamily="2" charset="-78"/>
              </a:rPr>
              <a:t>مثالهایی برای کاربرد « مای پرسشی»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19DE-6372-5754-02A9-6EF082A6E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035"/>
            <a:ext cx="8596668" cy="43053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الف)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ذلکَ ؟ ذلکَ کِتابٌ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ب)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ما </a:t>
            </a:r>
            <a:r>
              <a:rPr lang="fa-IR" sz="2800" b="1" dirty="0">
                <a:cs typeface="B Badr" panose="00000400000000000000" pitchFamily="2" charset="-78"/>
              </a:rPr>
              <a:t>هذِه ؟ هذِه لَوحَةٌ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ج)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هوَ المَوضوع ؟ المَوضوعُ حَولَ الاِمتحانِ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د)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فِی أمامِک ؟ مَوقِفُ الحافِلاتِ أمامی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هـ ) </a:t>
            </a:r>
            <a:r>
              <a:rPr lang="fa-IR" sz="2800" b="1" dirty="0">
                <a:solidFill>
                  <a:srgbClr val="FF0000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مَعنی هذِه العَلامَة ؟ الطَریقُ مُنزَلِقٌ (جاده لغزنده است 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45662-E44A-EB70-2AE9-18E9F12E7A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4"/>
          <a:stretch/>
        </p:blipFill>
        <p:spPr>
          <a:xfrm>
            <a:off x="1639642" y="1909010"/>
            <a:ext cx="2713993" cy="2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4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F63A7-EEE0-202A-08B0-91BD461A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942474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>
                <a:cs typeface="2  Davat" panose="00000400000000000000" pitchFamily="2" charset="-78"/>
              </a:rPr>
              <a:t>مثالهایی برای کاربرد « مای منفی»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EF48-21B4-7FED-01B6-C1BCDA99E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6769"/>
            <a:ext cx="8596668" cy="422459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الف)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خَرَجنا                    خارج نشدیم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ب)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جَلَستُنَّ                     ننشستید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ج)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فَتَحَ                         باز نکرد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د)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</a:t>
            </a:r>
            <a:r>
              <a:rPr lang="fa-IR" sz="2800" b="1" dirty="0">
                <a:cs typeface="B Badr" panose="00000400000000000000" pitchFamily="2" charset="-78"/>
              </a:rPr>
              <a:t> ظَلَموا                       ظلم نکردند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>
                <a:cs typeface="B Badr" panose="00000400000000000000" pitchFamily="2" charset="-78"/>
              </a:rPr>
              <a:t>هـ) </a:t>
            </a:r>
            <a:r>
              <a:rPr lang="fa-IR" sz="2800" b="1" dirty="0">
                <a:solidFill>
                  <a:schemeClr val="accent5"/>
                </a:solidFill>
                <a:cs typeface="B Badr" panose="00000400000000000000" pitchFamily="2" charset="-78"/>
              </a:rPr>
              <a:t>ما </a:t>
            </a:r>
            <a:r>
              <a:rPr lang="fa-IR" sz="2800" b="1" dirty="0">
                <a:cs typeface="B Badr" panose="00000400000000000000" pitchFamily="2" charset="-78"/>
              </a:rPr>
              <a:t>سَمِعتِ                     نشنیدی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3B91B15-621E-50B7-0BF9-436B9167F6C5}"/>
              </a:ext>
            </a:extLst>
          </p:cNvPr>
          <p:cNvCxnSpPr/>
          <p:nvPr/>
        </p:nvCxnSpPr>
        <p:spPr>
          <a:xfrm flipH="1">
            <a:off x="6352674" y="2273968"/>
            <a:ext cx="11911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A0B6E61-6DD7-213B-6726-6795DD7ECA1C}"/>
              </a:ext>
            </a:extLst>
          </p:cNvPr>
          <p:cNvCxnSpPr/>
          <p:nvPr/>
        </p:nvCxnSpPr>
        <p:spPr>
          <a:xfrm flipH="1">
            <a:off x="6352674" y="3052010"/>
            <a:ext cx="11911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E0FBCC-F74D-6A4E-C165-B0087E07BE03}"/>
              </a:ext>
            </a:extLst>
          </p:cNvPr>
          <p:cNvCxnSpPr/>
          <p:nvPr/>
        </p:nvCxnSpPr>
        <p:spPr>
          <a:xfrm flipH="1">
            <a:off x="6505074" y="4616116"/>
            <a:ext cx="11911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B20C4F-D83F-5F2B-ABA6-44A8F05874C3}"/>
              </a:ext>
            </a:extLst>
          </p:cNvPr>
          <p:cNvCxnSpPr/>
          <p:nvPr/>
        </p:nvCxnSpPr>
        <p:spPr>
          <a:xfrm flipH="1">
            <a:off x="6505074" y="3866147"/>
            <a:ext cx="11911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FD094E-1F06-2ABC-4682-116A98341A14}"/>
              </a:ext>
            </a:extLst>
          </p:cNvPr>
          <p:cNvCxnSpPr/>
          <p:nvPr/>
        </p:nvCxnSpPr>
        <p:spPr>
          <a:xfrm flipH="1">
            <a:off x="6352674" y="5374105"/>
            <a:ext cx="11911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FE61B1-7ED6-4BFD-2C1A-FCFCD1B7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50" y="2367647"/>
            <a:ext cx="2291263" cy="22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78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255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بسم الله الرحمن الرحیم </vt:lpstr>
      <vt:lpstr>«ما استفهامیه »</vt:lpstr>
      <vt:lpstr>«ما » منفی </vt:lpstr>
      <vt:lpstr>مثالهایی برای کاربرد « مای پرسشی»</vt:lpstr>
      <vt:lpstr>مثالهایی برای کاربرد « مای منفی»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</dc:title>
  <dc:creator>apple3</dc:creator>
  <cp:lastModifiedBy>apple3</cp:lastModifiedBy>
  <cp:revision>14</cp:revision>
  <dcterms:created xsi:type="dcterms:W3CDTF">2021-12-07T15:05:36Z</dcterms:created>
  <dcterms:modified xsi:type="dcterms:W3CDTF">2022-12-09T15:44:24Z</dcterms:modified>
</cp:coreProperties>
</file>